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79" r:id="rId4"/>
    <p:sldId id="278" r:id="rId5"/>
    <p:sldId id="259" r:id="rId6"/>
    <p:sldId id="280" r:id="rId7"/>
    <p:sldId id="257" r:id="rId8"/>
    <p:sldId id="260" r:id="rId9"/>
    <p:sldId id="261" r:id="rId10"/>
    <p:sldId id="263" r:id="rId11"/>
    <p:sldId id="264" r:id="rId12"/>
    <p:sldId id="262" r:id="rId13"/>
    <p:sldId id="265" r:id="rId14"/>
    <p:sldId id="282" r:id="rId15"/>
    <p:sldId id="283" r:id="rId16"/>
    <p:sldId id="267" r:id="rId17"/>
    <p:sldId id="266" r:id="rId18"/>
    <p:sldId id="284" r:id="rId19"/>
    <p:sldId id="285" r:id="rId20"/>
    <p:sldId id="269" r:id="rId21"/>
    <p:sldId id="268" r:id="rId22"/>
    <p:sldId id="271" r:id="rId23"/>
    <p:sldId id="273" r:id="rId24"/>
    <p:sldId id="272" r:id="rId25"/>
    <p:sldId id="275" r:id="rId26"/>
    <p:sldId id="281" r:id="rId27"/>
    <p:sldId id="276" r:id="rId28"/>
    <p:sldId id="274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umya Shandilya" initials="SS" lastIdx="3" clrIdx="0">
    <p:extLst>
      <p:ext uri="{19B8F6BF-5375-455C-9EA6-DF929625EA0E}">
        <p15:presenceInfo xmlns:p15="http://schemas.microsoft.com/office/powerpoint/2012/main" userId="a59640b2d54ce4b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80"/>
    <a:srgbClr val="B2B2B2"/>
    <a:srgbClr val="A7A7A7"/>
    <a:srgbClr val="B0B0B0"/>
    <a:srgbClr val="7FFFD5"/>
    <a:srgbClr val="03A085"/>
    <a:srgbClr val="03D398"/>
    <a:srgbClr val="03BB85"/>
    <a:srgbClr val="9CE8D2"/>
    <a:srgbClr val="B7E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Fire ground</a:t>
            </a:r>
            <a:r>
              <a:rPr lang="en-US" baseline="0" dirty="0"/>
              <a:t> Injuries Causes, 2017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i-IN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Percentage</c:v>
                </c:pt>
              </c:strCache>
            </c:strRef>
          </c:tx>
          <c:dPt>
            <c:idx val="0"/>
            <c:bubble3D val="0"/>
            <c:spPr>
              <a:solidFill>
                <a:srgbClr val="92D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AAD-4FF3-8142-E90524198512}"/>
              </c:ext>
            </c:extLst>
          </c:dPt>
          <c:dPt>
            <c:idx val="1"/>
            <c:bubble3D val="0"/>
            <c:spPr>
              <a:solidFill>
                <a:srgbClr val="00B05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7AAD-4FF3-8142-E90524198512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AAD-4FF3-8142-E90524198512}"/>
              </c:ext>
            </c:extLst>
          </c:dPt>
          <c:dPt>
            <c:idx val="3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7AAD-4FF3-8142-E90524198512}"/>
              </c:ext>
            </c:extLst>
          </c:dPt>
          <c:dPt>
            <c:idx val="4"/>
            <c:bubble3D val="0"/>
            <c:spPr>
              <a:solidFill>
                <a:srgbClr val="00B0F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AAD-4FF3-8142-E90524198512}"/>
              </c:ext>
            </c:extLst>
          </c:dPt>
          <c:dPt>
            <c:idx val="5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AAD-4FF3-8142-E90524198512}"/>
              </c:ext>
            </c:extLst>
          </c:dPt>
          <c:dPt>
            <c:idx val="6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7AAD-4FF3-8142-E90524198512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79E7-4161-B2C8-A8E4DCC292D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C00000"/>
                    </a:solidFill>
                    <a:latin typeface="+mn-lt"/>
                    <a:ea typeface="+mn-ea"/>
                    <a:cs typeface="+mn-cs"/>
                  </a:defRPr>
                </a:pPr>
                <a:endParaRPr lang="hi-I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Strain, Overexertion</c:v>
                </c:pt>
                <c:pt idx="1">
                  <c:v>Fall. Jump, Trip, Slip</c:v>
                </c:pt>
                <c:pt idx="2">
                  <c:v>Other</c:v>
                </c:pt>
                <c:pt idx="3">
                  <c:v>Exposure to Fire Products</c:v>
                </c:pt>
                <c:pt idx="4">
                  <c:v>Contact with Objects</c:v>
                </c:pt>
                <c:pt idx="5">
                  <c:v>Struck by </c:v>
                </c:pt>
                <c:pt idx="6">
                  <c:v>Exposure to Chemical or Radiation</c:v>
                </c:pt>
                <c:pt idx="7">
                  <c:v>Extreme Weather</c:v>
                </c:pt>
              </c:strCache>
            </c:strRef>
          </c:cat>
          <c:val>
            <c:numRef>
              <c:f>Sheet1!$B$2:$B$9</c:f>
              <c:numCache>
                <c:formatCode>0%</c:formatCode>
                <c:ptCount val="8"/>
                <c:pt idx="0">
                  <c:v>0.28999999999999998</c:v>
                </c:pt>
                <c:pt idx="1">
                  <c:v>0.2</c:v>
                </c:pt>
                <c:pt idx="2">
                  <c:v>0.16</c:v>
                </c:pt>
                <c:pt idx="3">
                  <c:v>0.11</c:v>
                </c:pt>
                <c:pt idx="4">
                  <c:v>0.11</c:v>
                </c:pt>
                <c:pt idx="5">
                  <c:v>0.06</c:v>
                </c:pt>
                <c:pt idx="6">
                  <c:v>0.04</c:v>
                </c:pt>
                <c:pt idx="7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AAD-4FF3-8142-E9052419851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7447699311023623"/>
          <c:y val="0.3406466941039189"/>
          <c:w val="0.29114800688976378"/>
          <c:h val="0.383698795294119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hi-I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hi-I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F0A7A2-31BC-4599-9C25-BD90227BB21C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DD9064E-6A17-4E47-85E3-6425DEF4255A}">
      <dgm:prSet phldrT="[Text]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Stair Climbing Mechanism</a:t>
          </a:r>
        </a:p>
      </dgm:t>
    </dgm:pt>
    <dgm:pt modelId="{8B59ADCF-1D4C-4FDE-B029-EBBBA5B25D5A}" type="parTrans" cxnId="{3A2F2DDE-CB86-402D-A514-D3AB52C89343}">
      <dgm:prSet/>
      <dgm:spPr/>
      <dgm:t>
        <a:bodyPr/>
        <a:lstStyle/>
        <a:p>
          <a:endParaRPr lang="en-US"/>
        </a:p>
      </dgm:t>
    </dgm:pt>
    <dgm:pt modelId="{E23EC630-20F1-4258-81BC-F7653A62FC3E}" type="sibTrans" cxnId="{3A2F2DDE-CB86-402D-A514-D3AB52C89343}">
      <dgm:prSet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Fully</a:t>
          </a:r>
        </a:p>
        <a:p>
          <a:r>
            <a:rPr lang="en-US" dirty="0">
              <a:solidFill>
                <a:schemeClr val="bg1"/>
              </a:solidFill>
            </a:rPr>
            <a:t>Autonomous</a:t>
          </a:r>
        </a:p>
      </dgm:t>
    </dgm:pt>
    <dgm:pt modelId="{23362673-D821-4A4F-912C-D57B84A9A4FE}">
      <dgm:prSet phldrT="[Text]" phldr="1"/>
      <dgm:spPr/>
      <dgm:t>
        <a:bodyPr/>
        <a:lstStyle/>
        <a:p>
          <a:endParaRPr lang="en-US" dirty="0"/>
        </a:p>
      </dgm:t>
    </dgm:pt>
    <dgm:pt modelId="{E63455F2-64CA-4672-B37F-A2897B5771CC}" type="parTrans" cxnId="{265D3141-44D4-4601-9C09-E3C05A76E4DA}">
      <dgm:prSet/>
      <dgm:spPr/>
      <dgm:t>
        <a:bodyPr/>
        <a:lstStyle/>
        <a:p>
          <a:endParaRPr lang="en-US"/>
        </a:p>
      </dgm:t>
    </dgm:pt>
    <dgm:pt modelId="{F7FCD107-82A9-445F-917A-C2D9D968DADA}" type="sibTrans" cxnId="{265D3141-44D4-4601-9C09-E3C05A76E4DA}">
      <dgm:prSet/>
      <dgm:spPr/>
      <dgm:t>
        <a:bodyPr/>
        <a:lstStyle/>
        <a:p>
          <a:endParaRPr lang="en-US"/>
        </a:p>
      </dgm:t>
    </dgm:pt>
    <dgm:pt modelId="{57ADB907-AD66-4CA3-A394-B40F478A358A}">
      <dgm:prSet phldrT="[Text]"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IN" sz="2000" dirty="0">
              <a:solidFill>
                <a:schemeClr val="bg1"/>
              </a:solidFill>
            </a:rPr>
            <a:t>Flame Detection by Normal Camera</a:t>
          </a:r>
          <a:endParaRPr lang="en-US" sz="2000" dirty="0">
            <a:solidFill>
              <a:schemeClr val="bg1"/>
            </a:solidFill>
          </a:endParaRPr>
        </a:p>
      </dgm:t>
    </dgm:pt>
    <dgm:pt modelId="{6525AADA-995C-44A4-92FE-C9B8290024A4}" type="parTrans" cxnId="{5B7381A6-C537-4A2E-8E96-6F9F0AF8FA16}">
      <dgm:prSet/>
      <dgm:spPr/>
      <dgm:t>
        <a:bodyPr/>
        <a:lstStyle/>
        <a:p>
          <a:endParaRPr lang="en-US"/>
        </a:p>
      </dgm:t>
    </dgm:pt>
    <dgm:pt modelId="{167BED54-95EF-4C06-92DC-EF493D15C5B5}" type="sibTrans" cxnId="{5B7381A6-C537-4A2E-8E96-6F9F0AF8FA16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sz="2000" dirty="0">
              <a:solidFill>
                <a:schemeClr val="bg1"/>
              </a:solidFill>
            </a:rPr>
            <a:t>Long Range  Communication</a:t>
          </a:r>
        </a:p>
      </dgm:t>
    </dgm:pt>
    <dgm:pt modelId="{7270E789-210C-4607-BE44-8F63EFF4DDC6}">
      <dgm:prSet phldrT="[Text]" phldr="1"/>
      <dgm:spPr/>
      <dgm:t>
        <a:bodyPr/>
        <a:lstStyle/>
        <a:p>
          <a:endParaRPr lang="en-US"/>
        </a:p>
      </dgm:t>
    </dgm:pt>
    <dgm:pt modelId="{8C34B3E3-DD88-4FEB-B2B0-ECBACDB26443}" type="parTrans" cxnId="{666B4A61-04BC-4BD6-9C57-B8248FB5371D}">
      <dgm:prSet/>
      <dgm:spPr/>
      <dgm:t>
        <a:bodyPr/>
        <a:lstStyle/>
        <a:p>
          <a:endParaRPr lang="en-US"/>
        </a:p>
      </dgm:t>
    </dgm:pt>
    <dgm:pt modelId="{047D33AA-A203-4C84-AA6A-56C0B908C860}" type="sibTrans" cxnId="{666B4A61-04BC-4BD6-9C57-B8248FB5371D}">
      <dgm:prSet/>
      <dgm:spPr/>
      <dgm:t>
        <a:bodyPr/>
        <a:lstStyle/>
        <a:p>
          <a:endParaRPr lang="en-US"/>
        </a:p>
      </dgm:t>
    </dgm:pt>
    <dgm:pt modelId="{033C902F-318B-4E90-BDD3-B9F466EE329E}">
      <dgm:prSet phldrT="[Text]" phldr="1"/>
      <dgm:spPr/>
      <dgm:t>
        <a:bodyPr/>
        <a:lstStyle/>
        <a:p>
          <a:endParaRPr lang="en-US"/>
        </a:p>
      </dgm:t>
    </dgm:pt>
    <dgm:pt modelId="{11012268-707F-47FB-8685-EA50202A0956}" type="parTrans" cxnId="{9FCF6F61-568E-410F-AAB6-1A84D4725E80}">
      <dgm:prSet/>
      <dgm:spPr/>
      <dgm:t>
        <a:bodyPr/>
        <a:lstStyle/>
        <a:p>
          <a:endParaRPr lang="en-US"/>
        </a:p>
      </dgm:t>
    </dgm:pt>
    <dgm:pt modelId="{C345E9CF-9124-4D2F-B208-3859904A65E5}" type="sibTrans" cxnId="{9FCF6F61-568E-410F-AAB6-1A84D4725E80}">
      <dgm:prSet/>
      <dgm:spPr/>
      <dgm:t>
        <a:bodyPr/>
        <a:lstStyle/>
        <a:p>
          <a:endParaRPr lang="en-US"/>
        </a:p>
      </dgm:t>
    </dgm:pt>
    <dgm:pt modelId="{882C7661-F4D3-44EC-B7E6-509EA805BD0F}">
      <dgm:prSet phldrT="[Text]" phldr="1"/>
      <dgm:spPr>
        <a:solidFill>
          <a:schemeClr val="accent1">
            <a:hueOff val="0"/>
            <a:satOff val="0"/>
            <a:lumOff val="0"/>
            <a:alpha val="0"/>
          </a:schemeClr>
        </a:solidFill>
        <a:ln>
          <a:noFill/>
        </a:ln>
      </dgm:spPr>
      <dgm:t>
        <a:bodyPr/>
        <a:lstStyle/>
        <a:p>
          <a:endParaRPr lang="en-US" dirty="0"/>
        </a:p>
      </dgm:t>
    </dgm:pt>
    <dgm:pt modelId="{FA0B44C3-AC2E-4945-B283-4B30566720D2}" type="sibTrans" cxnId="{05309D0A-44DD-4506-8C85-530607894656}">
      <dgm:prSet custT="1"/>
      <dgm:spPr>
        <a:solidFill>
          <a:srgbClr val="C00000"/>
        </a:solidFill>
        <a:ln>
          <a:noFill/>
        </a:ln>
      </dgm:spPr>
      <dgm:t>
        <a:bodyPr/>
        <a:lstStyle/>
        <a:p>
          <a:r>
            <a:rPr lang="en-US" sz="1800" dirty="0">
              <a:solidFill>
                <a:schemeClr val="bg1"/>
              </a:solidFill>
            </a:rPr>
            <a:t>Industrial &amp; Residential  Utilization</a:t>
          </a:r>
        </a:p>
      </dgm:t>
    </dgm:pt>
    <dgm:pt modelId="{A0FFBDC6-5650-4BD6-AA35-DB95546C76C8}" type="parTrans" cxnId="{05309D0A-44DD-4506-8C85-530607894656}">
      <dgm:prSet/>
      <dgm:spPr/>
      <dgm:t>
        <a:bodyPr/>
        <a:lstStyle/>
        <a:p>
          <a:endParaRPr lang="en-US"/>
        </a:p>
      </dgm:t>
    </dgm:pt>
    <dgm:pt modelId="{12559856-1284-4941-94B6-F9E7FB4FAC01}" type="pres">
      <dgm:prSet presAssocID="{AEF0A7A2-31BC-4599-9C25-BD90227BB21C}" presName="Name0" presStyleCnt="0">
        <dgm:presLayoutVars>
          <dgm:chMax/>
          <dgm:chPref/>
          <dgm:dir/>
          <dgm:animLvl val="lvl"/>
        </dgm:presLayoutVars>
      </dgm:prSet>
      <dgm:spPr/>
    </dgm:pt>
    <dgm:pt modelId="{137E4EA2-78CF-4F0B-96B6-141CC36E2035}" type="pres">
      <dgm:prSet presAssocID="{DDD9064E-6A17-4E47-85E3-6425DEF4255A}" presName="composite" presStyleCnt="0"/>
      <dgm:spPr/>
    </dgm:pt>
    <dgm:pt modelId="{806CAC67-5322-414F-861C-C34AD8B86196}" type="pres">
      <dgm:prSet presAssocID="{DDD9064E-6A17-4E47-85E3-6425DEF4255A}" presName="Parent1" presStyleLbl="node1" presStyleIdx="0" presStyleCnt="6" custLinFactNeighborX="805" custLinFactNeighborY="700">
        <dgm:presLayoutVars>
          <dgm:chMax val="1"/>
          <dgm:chPref val="1"/>
          <dgm:bulletEnabled val="1"/>
        </dgm:presLayoutVars>
      </dgm:prSet>
      <dgm:spPr/>
    </dgm:pt>
    <dgm:pt modelId="{D6184565-9E28-48D3-A282-DFB21EFE57C2}" type="pres">
      <dgm:prSet presAssocID="{DDD9064E-6A17-4E47-85E3-6425DEF4255A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DCBB4DB-28CF-47B2-9822-519538E224C3}" type="pres">
      <dgm:prSet presAssocID="{DDD9064E-6A17-4E47-85E3-6425DEF4255A}" presName="BalanceSpacing" presStyleCnt="0"/>
      <dgm:spPr/>
    </dgm:pt>
    <dgm:pt modelId="{289F7C24-E9F5-42DC-946E-3E41D08B7A4E}" type="pres">
      <dgm:prSet presAssocID="{DDD9064E-6A17-4E47-85E3-6425DEF4255A}" presName="BalanceSpacing1" presStyleCnt="0"/>
      <dgm:spPr/>
    </dgm:pt>
    <dgm:pt modelId="{86615645-0011-4D90-817F-BA4DF8979BFE}" type="pres">
      <dgm:prSet presAssocID="{E23EC630-20F1-4258-81BC-F7653A62FC3E}" presName="Accent1Text" presStyleLbl="node1" presStyleIdx="1" presStyleCnt="6" custLinFactNeighborX="805" custLinFactNeighborY="700"/>
      <dgm:spPr/>
    </dgm:pt>
    <dgm:pt modelId="{A2A504A4-CD8C-409A-A8B9-3ABB542736B9}" type="pres">
      <dgm:prSet presAssocID="{E23EC630-20F1-4258-81BC-F7653A62FC3E}" presName="spaceBetweenRectangles" presStyleCnt="0"/>
      <dgm:spPr/>
    </dgm:pt>
    <dgm:pt modelId="{FE16150D-A04E-4AC8-9B9F-223C5E001E2B}" type="pres">
      <dgm:prSet presAssocID="{57ADB907-AD66-4CA3-A394-B40F478A358A}" presName="composite" presStyleCnt="0"/>
      <dgm:spPr/>
    </dgm:pt>
    <dgm:pt modelId="{C21920FF-44A1-4FEF-85DF-8FF3E22A263D}" type="pres">
      <dgm:prSet presAssocID="{57ADB907-AD66-4CA3-A394-B40F478A358A}" presName="Parent1" presStyleLbl="node1" presStyleIdx="2" presStyleCnt="6" custLinFactNeighborX="805" custLinFactNeighborY="700">
        <dgm:presLayoutVars>
          <dgm:chMax val="1"/>
          <dgm:chPref val="1"/>
          <dgm:bulletEnabled val="1"/>
        </dgm:presLayoutVars>
      </dgm:prSet>
      <dgm:spPr/>
    </dgm:pt>
    <dgm:pt modelId="{A83151E1-5312-4EBD-A8E5-25668C5683CE}" type="pres">
      <dgm:prSet presAssocID="{57ADB907-AD66-4CA3-A394-B40F478A358A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E87BDD63-B2A8-4AF6-BFCB-D172DAA26F76}" type="pres">
      <dgm:prSet presAssocID="{57ADB907-AD66-4CA3-A394-B40F478A358A}" presName="BalanceSpacing" presStyleCnt="0"/>
      <dgm:spPr/>
    </dgm:pt>
    <dgm:pt modelId="{532FE000-D573-482E-BE85-7F9FC25A9C44}" type="pres">
      <dgm:prSet presAssocID="{57ADB907-AD66-4CA3-A394-B40F478A358A}" presName="BalanceSpacing1" presStyleCnt="0"/>
      <dgm:spPr/>
    </dgm:pt>
    <dgm:pt modelId="{57E688C1-51E7-47DD-9DE9-8A761A7CC00C}" type="pres">
      <dgm:prSet presAssocID="{167BED54-95EF-4C06-92DC-EF493D15C5B5}" presName="Accent1Text" presStyleLbl="node1" presStyleIdx="3" presStyleCnt="6" custLinFactNeighborX="805" custLinFactNeighborY="700"/>
      <dgm:spPr/>
    </dgm:pt>
    <dgm:pt modelId="{BA81648C-8ABF-4484-82FB-6E43F8854EAC}" type="pres">
      <dgm:prSet presAssocID="{167BED54-95EF-4C06-92DC-EF493D15C5B5}" presName="spaceBetweenRectangles" presStyleCnt="0"/>
      <dgm:spPr/>
    </dgm:pt>
    <dgm:pt modelId="{D0851AF0-75A8-42F7-B488-AECCE67FC53B}" type="pres">
      <dgm:prSet presAssocID="{882C7661-F4D3-44EC-B7E6-509EA805BD0F}" presName="composite" presStyleCnt="0"/>
      <dgm:spPr/>
    </dgm:pt>
    <dgm:pt modelId="{D0D2CD7E-916F-42E1-BED1-3FEF350FDCB9}" type="pres">
      <dgm:prSet presAssocID="{882C7661-F4D3-44EC-B7E6-509EA805BD0F}" presName="Parent1" presStyleLbl="node1" presStyleIdx="4" presStyleCnt="6" custLinFactX="32349" custLinFactNeighborX="100000" custLinFactNeighborY="8708">
        <dgm:presLayoutVars>
          <dgm:chMax val="1"/>
          <dgm:chPref val="1"/>
          <dgm:bulletEnabled val="1"/>
        </dgm:presLayoutVars>
      </dgm:prSet>
      <dgm:spPr/>
    </dgm:pt>
    <dgm:pt modelId="{C7D2E65E-04FE-4866-A505-FC9658680096}" type="pres">
      <dgm:prSet presAssocID="{882C7661-F4D3-44EC-B7E6-509EA805BD0F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7B671E7D-1AC9-4668-B25F-8A94544E4B15}" type="pres">
      <dgm:prSet presAssocID="{882C7661-F4D3-44EC-B7E6-509EA805BD0F}" presName="BalanceSpacing" presStyleCnt="0"/>
      <dgm:spPr/>
    </dgm:pt>
    <dgm:pt modelId="{8F335F98-F18E-4824-848D-875D39022509}" type="pres">
      <dgm:prSet presAssocID="{882C7661-F4D3-44EC-B7E6-509EA805BD0F}" presName="BalanceSpacing1" presStyleCnt="0"/>
      <dgm:spPr/>
    </dgm:pt>
    <dgm:pt modelId="{C8583B43-A266-4C5D-B0BD-7E4BDCF80230}" type="pres">
      <dgm:prSet presAssocID="{FA0B44C3-AC2E-4945-B283-4B30566720D2}" presName="Accent1Text" presStyleLbl="node1" presStyleIdx="5" presStyleCnt="6" custLinFactX="9304" custLinFactNeighborX="100000" custLinFactNeighborY="-639"/>
      <dgm:spPr/>
    </dgm:pt>
  </dgm:ptLst>
  <dgm:cxnLst>
    <dgm:cxn modelId="{05309D0A-44DD-4506-8C85-530607894656}" srcId="{AEF0A7A2-31BC-4599-9C25-BD90227BB21C}" destId="{882C7661-F4D3-44EC-B7E6-509EA805BD0F}" srcOrd="2" destOrd="0" parTransId="{A0FFBDC6-5650-4BD6-AA35-DB95546C76C8}" sibTransId="{FA0B44C3-AC2E-4945-B283-4B30566720D2}"/>
    <dgm:cxn modelId="{B0D07E21-3940-4092-A5AC-AB51D69862B6}" type="presOf" srcId="{E23EC630-20F1-4258-81BC-F7653A62FC3E}" destId="{86615645-0011-4D90-817F-BA4DF8979BFE}" srcOrd="0" destOrd="0" presId="urn:microsoft.com/office/officeart/2008/layout/AlternatingHexagons"/>
    <dgm:cxn modelId="{F211665D-5EC2-4CCB-8C00-C961FD8A663C}" type="presOf" srcId="{FA0B44C3-AC2E-4945-B283-4B30566720D2}" destId="{C8583B43-A266-4C5D-B0BD-7E4BDCF80230}" srcOrd="0" destOrd="0" presId="urn:microsoft.com/office/officeart/2008/layout/AlternatingHexagons"/>
    <dgm:cxn modelId="{265D3141-44D4-4601-9C09-E3C05A76E4DA}" srcId="{DDD9064E-6A17-4E47-85E3-6425DEF4255A}" destId="{23362673-D821-4A4F-912C-D57B84A9A4FE}" srcOrd="0" destOrd="0" parTransId="{E63455F2-64CA-4672-B37F-A2897B5771CC}" sibTransId="{F7FCD107-82A9-445F-917A-C2D9D968DADA}"/>
    <dgm:cxn modelId="{666B4A61-04BC-4BD6-9C57-B8248FB5371D}" srcId="{57ADB907-AD66-4CA3-A394-B40F478A358A}" destId="{7270E789-210C-4607-BE44-8F63EFF4DDC6}" srcOrd="0" destOrd="0" parTransId="{8C34B3E3-DD88-4FEB-B2B0-ECBACDB26443}" sibTransId="{047D33AA-A203-4C84-AA6A-56C0B908C860}"/>
    <dgm:cxn modelId="{9FCF6F61-568E-410F-AAB6-1A84D4725E80}" srcId="{882C7661-F4D3-44EC-B7E6-509EA805BD0F}" destId="{033C902F-318B-4E90-BDD3-B9F466EE329E}" srcOrd="0" destOrd="0" parTransId="{11012268-707F-47FB-8685-EA50202A0956}" sibTransId="{C345E9CF-9124-4D2F-B208-3859904A65E5}"/>
    <dgm:cxn modelId="{F2FF5F45-4BB9-4DF2-A40C-D95BFEA48964}" type="presOf" srcId="{7270E789-210C-4607-BE44-8F63EFF4DDC6}" destId="{A83151E1-5312-4EBD-A8E5-25668C5683CE}" srcOrd="0" destOrd="0" presId="urn:microsoft.com/office/officeart/2008/layout/AlternatingHexagons"/>
    <dgm:cxn modelId="{54D75367-6274-4169-AE0A-8A020E5E19C6}" type="presOf" srcId="{DDD9064E-6A17-4E47-85E3-6425DEF4255A}" destId="{806CAC67-5322-414F-861C-C34AD8B86196}" srcOrd="0" destOrd="0" presId="urn:microsoft.com/office/officeart/2008/layout/AlternatingHexagons"/>
    <dgm:cxn modelId="{A5CC7978-53A7-4A01-8DB4-FCFD7D30378F}" type="presOf" srcId="{033C902F-318B-4E90-BDD3-B9F466EE329E}" destId="{C7D2E65E-04FE-4866-A505-FC9658680096}" srcOrd="0" destOrd="0" presId="urn:microsoft.com/office/officeart/2008/layout/AlternatingHexagons"/>
    <dgm:cxn modelId="{2A99DD98-5925-4353-9F0A-2AEB03B06534}" type="presOf" srcId="{882C7661-F4D3-44EC-B7E6-509EA805BD0F}" destId="{D0D2CD7E-916F-42E1-BED1-3FEF350FDCB9}" srcOrd="0" destOrd="0" presId="urn:microsoft.com/office/officeart/2008/layout/AlternatingHexagons"/>
    <dgm:cxn modelId="{5B7381A6-C537-4A2E-8E96-6F9F0AF8FA16}" srcId="{AEF0A7A2-31BC-4599-9C25-BD90227BB21C}" destId="{57ADB907-AD66-4CA3-A394-B40F478A358A}" srcOrd="1" destOrd="0" parTransId="{6525AADA-995C-44A4-92FE-C9B8290024A4}" sibTransId="{167BED54-95EF-4C06-92DC-EF493D15C5B5}"/>
    <dgm:cxn modelId="{908FB9C6-AF6A-4828-B45C-254F53A7BBFE}" type="presOf" srcId="{23362673-D821-4A4F-912C-D57B84A9A4FE}" destId="{D6184565-9E28-48D3-A282-DFB21EFE57C2}" srcOrd="0" destOrd="0" presId="urn:microsoft.com/office/officeart/2008/layout/AlternatingHexagons"/>
    <dgm:cxn modelId="{BA0EE7C8-4A0D-4849-B11D-55F8FF834EB2}" type="presOf" srcId="{57ADB907-AD66-4CA3-A394-B40F478A358A}" destId="{C21920FF-44A1-4FEF-85DF-8FF3E22A263D}" srcOrd="0" destOrd="0" presId="urn:microsoft.com/office/officeart/2008/layout/AlternatingHexagons"/>
    <dgm:cxn modelId="{BC66F1CF-C8EC-44C2-A082-52C5D5ACA863}" type="presOf" srcId="{167BED54-95EF-4C06-92DC-EF493D15C5B5}" destId="{57E688C1-51E7-47DD-9DE9-8A761A7CC00C}" srcOrd="0" destOrd="0" presId="urn:microsoft.com/office/officeart/2008/layout/AlternatingHexagons"/>
    <dgm:cxn modelId="{3A2F2DDE-CB86-402D-A514-D3AB52C89343}" srcId="{AEF0A7A2-31BC-4599-9C25-BD90227BB21C}" destId="{DDD9064E-6A17-4E47-85E3-6425DEF4255A}" srcOrd="0" destOrd="0" parTransId="{8B59ADCF-1D4C-4FDE-B029-EBBBA5B25D5A}" sibTransId="{E23EC630-20F1-4258-81BC-F7653A62FC3E}"/>
    <dgm:cxn modelId="{702175E7-D363-4B14-94E6-2D8CAFFC8DB0}" type="presOf" srcId="{AEF0A7A2-31BC-4599-9C25-BD90227BB21C}" destId="{12559856-1284-4941-94B6-F9E7FB4FAC01}" srcOrd="0" destOrd="0" presId="urn:microsoft.com/office/officeart/2008/layout/AlternatingHexagons"/>
    <dgm:cxn modelId="{5ED54FF4-7B25-40E6-A63F-EDA00E40D8B2}" type="presParOf" srcId="{12559856-1284-4941-94B6-F9E7FB4FAC01}" destId="{137E4EA2-78CF-4F0B-96B6-141CC36E2035}" srcOrd="0" destOrd="0" presId="urn:microsoft.com/office/officeart/2008/layout/AlternatingHexagons"/>
    <dgm:cxn modelId="{F4F63A03-150D-42B0-8ECC-961F328B35DA}" type="presParOf" srcId="{137E4EA2-78CF-4F0B-96B6-141CC36E2035}" destId="{806CAC67-5322-414F-861C-C34AD8B86196}" srcOrd="0" destOrd="0" presId="urn:microsoft.com/office/officeart/2008/layout/AlternatingHexagons"/>
    <dgm:cxn modelId="{EA23F1D8-6180-4E6A-9723-EAA77169D9B3}" type="presParOf" srcId="{137E4EA2-78CF-4F0B-96B6-141CC36E2035}" destId="{D6184565-9E28-48D3-A282-DFB21EFE57C2}" srcOrd="1" destOrd="0" presId="urn:microsoft.com/office/officeart/2008/layout/AlternatingHexagons"/>
    <dgm:cxn modelId="{B38069FB-050C-409A-A4DA-6BD1D83FBF5C}" type="presParOf" srcId="{137E4EA2-78CF-4F0B-96B6-141CC36E2035}" destId="{BDCBB4DB-28CF-47B2-9822-519538E224C3}" srcOrd="2" destOrd="0" presId="urn:microsoft.com/office/officeart/2008/layout/AlternatingHexagons"/>
    <dgm:cxn modelId="{535F69CF-370E-483B-8519-4A3907256557}" type="presParOf" srcId="{137E4EA2-78CF-4F0B-96B6-141CC36E2035}" destId="{289F7C24-E9F5-42DC-946E-3E41D08B7A4E}" srcOrd="3" destOrd="0" presId="urn:microsoft.com/office/officeart/2008/layout/AlternatingHexagons"/>
    <dgm:cxn modelId="{FD158956-F3A4-4F30-8E84-A3B7A82710FE}" type="presParOf" srcId="{137E4EA2-78CF-4F0B-96B6-141CC36E2035}" destId="{86615645-0011-4D90-817F-BA4DF8979BFE}" srcOrd="4" destOrd="0" presId="urn:microsoft.com/office/officeart/2008/layout/AlternatingHexagons"/>
    <dgm:cxn modelId="{A565DB44-C799-4DF9-81E2-50D5165AE0DC}" type="presParOf" srcId="{12559856-1284-4941-94B6-F9E7FB4FAC01}" destId="{A2A504A4-CD8C-409A-A8B9-3ABB542736B9}" srcOrd="1" destOrd="0" presId="urn:microsoft.com/office/officeart/2008/layout/AlternatingHexagons"/>
    <dgm:cxn modelId="{9DBAC01D-D73D-4AC5-A8A9-B2C95513E102}" type="presParOf" srcId="{12559856-1284-4941-94B6-F9E7FB4FAC01}" destId="{FE16150D-A04E-4AC8-9B9F-223C5E001E2B}" srcOrd="2" destOrd="0" presId="urn:microsoft.com/office/officeart/2008/layout/AlternatingHexagons"/>
    <dgm:cxn modelId="{6422DEAC-5865-4C22-99CC-05A96FB284CF}" type="presParOf" srcId="{FE16150D-A04E-4AC8-9B9F-223C5E001E2B}" destId="{C21920FF-44A1-4FEF-85DF-8FF3E22A263D}" srcOrd="0" destOrd="0" presId="urn:microsoft.com/office/officeart/2008/layout/AlternatingHexagons"/>
    <dgm:cxn modelId="{D647B947-AB7D-4A7C-834A-CA693F6EFA74}" type="presParOf" srcId="{FE16150D-A04E-4AC8-9B9F-223C5E001E2B}" destId="{A83151E1-5312-4EBD-A8E5-25668C5683CE}" srcOrd="1" destOrd="0" presId="urn:microsoft.com/office/officeart/2008/layout/AlternatingHexagons"/>
    <dgm:cxn modelId="{3384BB18-36F5-4791-B241-4D6295C60CC7}" type="presParOf" srcId="{FE16150D-A04E-4AC8-9B9F-223C5E001E2B}" destId="{E87BDD63-B2A8-4AF6-BFCB-D172DAA26F76}" srcOrd="2" destOrd="0" presId="urn:microsoft.com/office/officeart/2008/layout/AlternatingHexagons"/>
    <dgm:cxn modelId="{F85C84D8-20A3-46D7-9580-3137BF43C006}" type="presParOf" srcId="{FE16150D-A04E-4AC8-9B9F-223C5E001E2B}" destId="{532FE000-D573-482E-BE85-7F9FC25A9C44}" srcOrd="3" destOrd="0" presId="urn:microsoft.com/office/officeart/2008/layout/AlternatingHexagons"/>
    <dgm:cxn modelId="{85F128BD-571E-4C1D-9F01-3C01F049B5C0}" type="presParOf" srcId="{FE16150D-A04E-4AC8-9B9F-223C5E001E2B}" destId="{57E688C1-51E7-47DD-9DE9-8A761A7CC00C}" srcOrd="4" destOrd="0" presId="urn:microsoft.com/office/officeart/2008/layout/AlternatingHexagons"/>
    <dgm:cxn modelId="{E659107F-67CE-4DEE-B25B-D374C9FCD43A}" type="presParOf" srcId="{12559856-1284-4941-94B6-F9E7FB4FAC01}" destId="{BA81648C-8ABF-4484-82FB-6E43F8854EAC}" srcOrd="3" destOrd="0" presId="urn:microsoft.com/office/officeart/2008/layout/AlternatingHexagons"/>
    <dgm:cxn modelId="{C6D6BE19-D905-4402-A7F1-0F27AD77F3B5}" type="presParOf" srcId="{12559856-1284-4941-94B6-F9E7FB4FAC01}" destId="{D0851AF0-75A8-42F7-B488-AECCE67FC53B}" srcOrd="4" destOrd="0" presId="urn:microsoft.com/office/officeart/2008/layout/AlternatingHexagons"/>
    <dgm:cxn modelId="{A9F3D381-9BD3-4796-B9A1-372FF8EB3379}" type="presParOf" srcId="{D0851AF0-75A8-42F7-B488-AECCE67FC53B}" destId="{D0D2CD7E-916F-42E1-BED1-3FEF350FDCB9}" srcOrd="0" destOrd="0" presId="urn:microsoft.com/office/officeart/2008/layout/AlternatingHexagons"/>
    <dgm:cxn modelId="{0169CB1D-9B53-44FA-9B92-3EB0187398D1}" type="presParOf" srcId="{D0851AF0-75A8-42F7-B488-AECCE67FC53B}" destId="{C7D2E65E-04FE-4866-A505-FC9658680096}" srcOrd="1" destOrd="0" presId="urn:microsoft.com/office/officeart/2008/layout/AlternatingHexagons"/>
    <dgm:cxn modelId="{27E287BD-E0C0-4F14-A8B5-8E54005FB914}" type="presParOf" srcId="{D0851AF0-75A8-42F7-B488-AECCE67FC53B}" destId="{7B671E7D-1AC9-4668-B25F-8A94544E4B15}" srcOrd="2" destOrd="0" presId="urn:microsoft.com/office/officeart/2008/layout/AlternatingHexagons"/>
    <dgm:cxn modelId="{7A42813A-6A38-4055-B0D1-EA65DB921192}" type="presParOf" srcId="{D0851AF0-75A8-42F7-B488-AECCE67FC53B}" destId="{8F335F98-F18E-4824-848D-875D39022509}" srcOrd="3" destOrd="0" presId="urn:microsoft.com/office/officeart/2008/layout/AlternatingHexagons"/>
    <dgm:cxn modelId="{7AEAAF71-2454-4973-870A-2E99218E8467}" type="presParOf" srcId="{D0851AF0-75A8-42F7-B488-AECCE67FC53B}" destId="{C8583B43-A266-4C5D-B0BD-7E4BDCF80230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6CAC67-5322-414F-861C-C34AD8B86196}">
      <dsp:nvSpPr>
        <dsp:cNvPr id="0" name=""/>
        <dsp:cNvSpPr/>
      </dsp:nvSpPr>
      <dsp:spPr>
        <a:xfrm rot="5400000">
          <a:off x="3520873" y="14471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solidFill>
                <a:schemeClr val="bg1"/>
              </a:solidFill>
            </a:rPr>
            <a:t>Stair Climbing Mechanism</a:t>
          </a:r>
        </a:p>
      </dsp:txBody>
      <dsp:txXfrm rot="-5400000">
        <a:off x="3923754" y="327166"/>
        <a:ext cx="1202866" cy="1382606"/>
      </dsp:txXfrm>
    </dsp:sp>
    <dsp:sp modelId="{D6184565-9E28-48D3-A282-DFB21EFE57C2}">
      <dsp:nvSpPr>
        <dsp:cNvPr id="0" name=""/>
        <dsp:cNvSpPr/>
      </dsp:nvSpPr>
      <dsp:spPr>
        <a:xfrm>
          <a:off x="5437901" y="401821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5437901" y="401821"/>
        <a:ext cx="2241629" cy="1205177"/>
      </dsp:txXfrm>
    </dsp:sp>
    <dsp:sp modelId="{86615645-0011-4D90-817F-BA4DF8979BFE}">
      <dsp:nvSpPr>
        <dsp:cNvPr id="0" name=""/>
        <dsp:cNvSpPr/>
      </dsp:nvSpPr>
      <dsp:spPr>
        <a:xfrm rot="5400000">
          <a:off x="1633566" y="144716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Fully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Autonomous</a:t>
          </a:r>
        </a:p>
      </dsp:txBody>
      <dsp:txXfrm rot="-5400000">
        <a:off x="2036447" y="327166"/>
        <a:ext cx="1202866" cy="1382606"/>
      </dsp:txXfrm>
    </dsp:sp>
    <dsp:sp modelId="{C21920FF-44A1-4FEF-85DF-8FF3E22A263D}">
      <dsp:nvSpPr>
        <dsp:cNvPr id="0" name=""/>
        <dsp:cNvSpPr/>
      </dsp:nvSpPr>
      <dsp:spPr>
        <a:xfrm rot="5400000">
          <a:off x="2573604" y="184964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solidFill>
                <a:schemeClr val="bg1"/>
              </a:solidFill>
            </a:rPr>
            <a:t>Flame Detection by Normal Camera</a:t>
          </a:r>
          <a:endParaRPr lang="en-US" sz="2000" kern="1200" dirty="0">
            <a:solidFill>
              <a:schemeClr val="bg1"/>
            </a:solidFill>
          </a:endParaRPr>
        </a:p>
      </dsp:txBody>
      <dsp:txXfrm rot="-5400000">
        <a:off x="2976485" y="2032090"/>
        <a:ext cx="1202866" cy="1382606"/>
      </dsp:txXfrm>
    </dsp:sp>
    <dsp:sp modelId="{A83151E1-5312-4EBD-A8E5-25668C5683CE}">
      <dsp:nvSpPr>
        <dsp:cNvPr id="0" name=""/>
        <dsp:cNvSpPr/>
      </dsp:nvSpPr>
      <dsp:spPr>
        <a:xfrm>
          <a:off x="448468" y="2106744"/>
          <a:ext cx="2169318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48468" y="2106744"/>
        <a:ext cx="2169318" cy="1205177"/>
      </dsp:txXfrm>
    </dsp:sp>
    <dsp:sp modelId="{57E688C1-51E7-47DD-9DE9-8A761A7CC00C}">
      <dsp:nvSpPr>
        <dsp:cNvPr id="0" name=""/>
        <dsp:cNvSpPr/>
      </dsp:nvSpPr>
      <dsp:spPr>
        <a:xfrm rot="5400000">
          <a:off x="4460912" y="1849640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bg1"/>
              </a:solidFill>
            </a:rPr>
            <a:t>Long Range  Communication</a:t>
          </a:r>
        </a:p>
      </dsp:txBody>
      <dsp:txXfrm rot="-5400000">
        <a:off x="4863793" y="2032090"/>
        <a:ext cx="1202866" cy="1382606"/>
      </dsp:txXfrm>
    </dsp:sp>
    <dsp:sp modelId="{D0D2CD7E-916F-42E1-BED1-3FEF350FDCB9}">
      <dsp:nvSpPr>
        <dsp:cNvPr id="0" name=""/>
        <dsp:cNvSpPr/>
      </dsp:nvSpPr>
      <dsp:spPr>
        <a:xfrm rot="5400000">
          <a:off x="5819614" y="3540599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hueOff val="0"/>
            <a:satOff val="0"/>
            <a:lumOff val="0"/>
            <a:alpha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 rot="-5400000">
        <a:off x="6222495" y="3723049"/>
        <a:ext cx="1202866" cy="1382606"/>
      </dsp:txXfrm>
    </dsp:sp>
    <dsp:sp modelId="{C7D2E65E-04FE-4866-A505-FC9658680096}">
      <dsp:nvSpPr>
        <dsp:cNvPr id="0" name=""/>
        <dsp:cNvSpPr/>
      </dsp:nvSpPr>
      <dsp:spPr>
        <a:xfrm>
          <a:off x="5437901" y="3811668"/>
          <a:ext cx="2241629" cy="1205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437901" y="3811668"/>
        <a:ext cx="2241629" cy="1205177"/>
      </dsp:txXfrm>
    </dsp:sp>
    <dsp:sp modelId="{C8583B43-A266-4C5D-B0BD-7E4BDCF80230}">
      <dsp:nvSpPr>
        <dsp:cNvPr id="0" name=""/>
        <dsp:cNvSpPr/>
      </dsp:nvSpPr>
      <dsp:spPr>
        <a:xfrm rot="5400000">
          <a:off x="3529593" y="3527668"/>
          <a:ext cx="2008628" cy="1747506"/>
        </a:xfrm>
        <a:prstGeom prst="hexagon">
          <a:avLst>
            <a:gd name="adj" fmla="val 25000"/>
            <a:gd name="vf" fmla="val 115470"/>
          </a:avLst>
        </a:prstGeom>
        <a:solidFill>
          <a:srgbClr val="C000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</a:rPr>
            <a:t>Industrial &amp; Residential  Utilization</a:t>
          </a:r>
        </a:p>
      </dsp:txBody>
      <dsp:txXfrm rot="-5400000">
        <a:off x="3932474" y="3710118"/>
        <a:ext cx="1202866" cy="13826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7712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8803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8151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894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9168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3613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885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9897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3387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6704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406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D96B24-FA1E-42A4-AC3D-6372DA89FB44}" type="datetimeFigureOut">
              <a:rPr lang="en-IN" smtClean="0"/>
              <a:t>07-04-2019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624EB1-99B4-4A32-93C5-F759B2D65D8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242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27939" y="2771335"/>
            <a:ext cx="46986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IN" sz="5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TEAM-8 </a:t>
            </a:r>
          </a:p>
        </p:txBody>
      </p:sp>
    </p:spTree>
    <p:extLst>
      <p:ext uri="{BB962C8B-B14F-4D97-AF65-F5344CB8AC3E}">
        <p14:creationId xmlns:p14="http://schemas.microsoft.com/office/powerpoint/2010/main" val="2870677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8622" y="3010486"/>
            <a:ext cx="565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MECHANICAL DESIGN</a:t>
            </a:r>
          </a:p>
        </p:txBody>
      </p:sp>
    </p:spTree>
    <p:extLst>
      <p:ext uri="{BB962C8B-B14F-4D97-AF65-F5344CB8AC3E}">
        <p14:creationId xmlns:p14="http://schemas.microsoft.com/office/powerpoint/2010/main" val="202006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55742" y="1913206"/>
            <a:ext cx="565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CHASSIS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9154FE-953C-4B07-AA75-29BEBA95C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469" y="2837747"/>
            <a:ext cx="3653679" cy="353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19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349863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    </a:t>
            </a:r>
            <a:r>
              <a:rPr lang="en-IN" dirty="0">
                <a:solidFill>
                  <a:srgbClr val="C00000"/>
                </a:solidFill>
                <a:latin typeface="Arial Rounded MT Bold" panose="020F0704030504030204" pitchFamily="34" charset="0"/>
              </a:rPr>
              <a:t>Structural Analysis</a:t>
            </a:r>
          </a:p>
        </p:txBody>
      </p:sp>
      <p:pic>
        <p:nvPicPr>
          <p:cNvPr id="4" name="image3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892062" y="2953920"/>
            <a:ext cx="4407876" cy="301176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194569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17.jpg"/>
          <p:cNvPicPr>
            <a:picLocks noGrp="1"/>
          </p:cNvPicPr>
          <p:nvPr>
            <p:ph idx="1"/>
          </p:nvPr>
        </p:nvPicPr>
        <p:blipFill>
          <a:blip r:embed="rId2"/>
          <a:srcRect l="21955" t="23076" r="12820" b="29059"/>
          <a:stretch>
            <a:fillRect/>
          </a:stretch>
        </p:blipFill>
        <p:spPr>
          <a:xfrm>
            <a:off x="315088" y="1054929"/>
            <a:ext cx="11610000" cy="4824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5747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5.jpg"/>
          <p:cNvPicPr/>
          <p:nvPr/>
        </p:nvPicPr>
        <p:blipFill>
          <a:blip r:embed="rId2"/>
          <a:srcRect l="21794" t="23076" r="13461" b="29344"/>
          <a:stretch>
            <a:fillRect/>
          </a:stretch>
        </p:blipFill>
        <p:spPr>
          <a:xfrm>
            <a:off x="455006" y="887446"/>
            <a:ext cx="11610000" cy="482400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32905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3.jpg"/>
          <p:cNvPicPr/>
          <p:nvPr/>
        </p:nvPicPr>
        <p:blipFill>
          <a:blip r:embed="rId2"/>
          <a:srcRect l="21955" t="22792" r="13301" b="27065"/>
          <a:stretch>
            <a:fillRect/>
          </a:stretch>
        </p:blipFill>
        <p:spPr>
          <a:xfrm>
            <a:off x="295151" y="832504"/>
            <a:ext cx="11574500" cy="48227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899420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908" y="1420202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    </a:t>
            </a:r>
            <a:r>
              <a:rPr lang="en-IN" dirty="0">
                <a:solidFill>
                  <a:srgbClr val="C00000"/>
                </a:solidFill>
                <a:latin typeface="Arial Rounded MT Bold" panose="020F0704030504030204" pitchFamily="34" charset="0"/>
              </a:rPr>
              <a:t>Thermal Analysis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3408485"/>
            <a:ext cx="3162300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2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41.png"/>
          <p:cNvPicPr/>
          <p:nvPr/>
        </p:nvPicPr>
        <p:blipFill>
          <a:blip r:embed="rId2"/>
          <a:srcRect l="21634" t="22792" r="20032" b="28205"/>
          <a:stretch>
            <a:fillRect/>
          </a:stretch>
        </p:blipFill>
        <p:spPr>
          <a:xfrm>
            <a:off x="394295" y="1001369"/>
            <a:ext cx="11540612" cy="480858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2306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8.png"/>
          <p:cNvPicPr/>
          <p:nvPr/>
        </p:nvPicPr>
        <p:blipFill>
          <a:blip r:embed="rId2"/>
          <a:srcRect l="21634" t="23931" r="20192" b="28774"/>
          <a:stretch>
            <a:fillRect/>
          </a:stretch>
        </p:blipFill>
        <p:spPr>
          <a:xfrm>
            <a:off x="540375" y="1273155"/>
            <a:ext cx="11023372" cy="459307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03911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36.png"/>
          <p:cNvPicPr/>
          <p:nvPr/>
        </p:nvPicPr>
        <p:blipFill>
          <a:blip r:embed="rId2"/>
          <a:srcRect l="21314" t="23646" r="19871" b="27635"/>
          <a:stretch>
            <a:fillRect/>
          </a:stretch>
        </p:blipFill>
        <p:spPr>
          <a:xfrm>
            <a:off x="704268" y="1219819"/>
            <a:ext cx="10948804" cy="456200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726786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FIRE:</a:t>
            </a:r>
            <a:r>
              <a:rPr lang="en-IN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Hot Disaster</a:t>
            </a:r>
            <a:r>
              <a:rPr lang="en-I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2031687153"/>
              </p:ext>
            </p:extLst>
          </p:nvPr>
        </p:nvGraphicFramePr>
        <p:xfrm>
          <a:off x="838200" y="1295192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5159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000"/>
                                        <p:tgtEl>
                                          <p:spTgt spid="7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7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7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7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1000"/>
                                        <p:tgtEl>
                                          <p:spTgt spid="7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7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1000"/>
                                        <p:tgtEl>
                                          <p:spTgt spid="7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7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Chart bld="category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0908" y="1420202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Arial Rounded MT Bold" panose="020F0704030504030204" pitchFamily="34" charset="0"/>
              </a:rPr>
              <a:t>		    </a:t>
            </a:r>
            <a:r>
              <a:rPr lang="en-IN" dirty="0">
                <a:solidFill>
                  <a:srgbClr val="C00000"/>
                </a:solidFill>
                <a:latin typeface="Arial Rounded MT Bold" panose="020F0704030504030204" pitchFamily="34" charset="0"/>
              </a:rPr>
              <a:t>Drive Mechanism</a:t>
            </a:r>
          </a:p>
        </p:txBody>
      </p:sp>
      <p:pic>
        <p:nvPicPr>
          <p:cNvPr id="5" name="image3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3618520" y="3400474"/>
            <a:ext cx="5405120" cy="135128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29073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032" y="1728720"/>
            <a:ext cx="4182796" cy="3400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06905" y="562708"/>
            <a:ext cx="44594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M=30 kg, a=0.1m/s</a:t>
            </a:r>
            <a:r>
              <a:rPr lang="en-IN" baseline="30000" dirty="0">
                <a:solidFill>
                  <a:srgbClr val="C00000"/>
                </a:solidFill>
              </a:rPr>
              <a:t>2</a:t>
            </a:r>
            <a:r>
              <a:rPr lang="en-IN" dirty="0">
                <a:solidFill>
                  <a:srgbClr val="C00000"/>
                </a:solidFill>
              </a:rPr>
              <a:t> µ=0.33, Ɵ=20 ̊</a:t>
            </a:r>
          </a:p>
        </p:txBody>
      </p:sp>
      <p:sp>
        <p:nvSpPr>
          <p:cNvPr id="7" name="Rectangle 6"/>
          <p:cNvSpPr/>
          <p:nvPr/>
        </p:nvSpPr>
        <p:spPr>
          <a:xfrm>
            <a:off x="6006905" y="1930790"/>
            <a:ext cx="4459458" cy="2996419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dirty="0">
                <a:solidFill>
                  <a:srgbClr val="C00000"/>
                </a:solidFill>
              </a:rPr>
              <a:t>F-f – mgsin20</a:t>
            </a:r>
            <a:r>
              <a:rPr lang="en-IN" b="1" dirty="0">
                <a:solidFill>
                  <a:srgbClr val="C00000"/>
                </a:solidFill>
              </a:rPr>
              <a:t>°</a:t>
            </a:r>
            <a:r>
              <a:rPr lang="en-IN" baseline="30000" dirty="0">
                <a:solidFill>
                  <a:srgbClr val="C00000"/>
                </a:solidFill>
              </a:rPr>
              <a:t> </a:t>
            </a:r>
            <a:r>
              <a:rPr lang="en-IN" dirty="0">
                <a:solidFill>
                  <a:srgbClr val="C00000"/>
                </a:solidFill>
              </a:rPr>
              <a:t>= ma</a:t>
            </a:r>
          </a:p>
          <a:p>
            <a:r>
              <a:rPr lang="en-IN" dirty="0">
                <a:solidFill>
                  <a:srgbClr val="C00000"/>
                </a:solidFill>
              </a:rPr>
              <a:t>f = μmgcos20</a:t>
            </a:r>
            <a:r>
              <a:rPr lang="en-IN" b="1" dirty="0">
                <a:solidFill>
                  <a:srgbClr val="C00000"/>
                </a:solidFill>
              </a:rPr>
              <a:t>°</a:t>
            </a:r>
            <a:r>
              <a:rPr lang="en-IN" dirty="0">
                <a:solidFill>
                  <a:srgbClr val="C00000"/>
                </a:solidFill>
              </a:rPr>
              <a:t> = 91.262 N</a:t>
            </a:r>
          </a:p>
          <a:p>
            <a:r>
              <a:rPr lang="en-IN" dirty="0">
                <a:solidFill>
                  <a:srgbClr val="C00000"/>
                </a:solidFill>
              </a:rPr>
              <a:t>F = 194.91 N</a:t>
            </a:r>
          </a:p>
          <a:p>
            <a:r>
              <a:rPr lang="en-IN" dirty="0">
                <a:solidFill>
                  <a:srgbClr val="C00000"/>
                </a:solidFill>
              </a:rPr>
              <a:t>T = 13.6443 Nm</a:t>
            </a:r>
          </a:p>
          <a:p>
            <a:r>
              <a:rPr lang="en-IN" dirty="0">
                <a:solidFill>
                  <a:srgbClr val="C00000"/>
                </a:solidFill>
              </a:rPr>
              <a:t>T</a:t>
            </a:r>
            <a:r>
              <a:rPr lang="en-IN" baseline="-25000" dirty="0">
                <a:solidFill>
                  <a:srgbClr val="C00000"/>
                </a:solidFill>
              </a:rPr>
              <a:t>each wheel</a:t>
            </a:r>
            <a:r>
              <a:rPr lang="en-IN" dirty="0">
                <a:solidFill>
                  <a:srgbClr val="C00000"/>
                </a:solidFill>
              </a:rPr>
              <a:t> = 3.41 Nm</a:t>
            </a:r>
          </a:p>
        </p:txBody>
      </p:sp>
    </p:spTree>
    <p:extLst>
      <p:ext uri="{BB962C8B-B14F-4D97-AF65-F5344CB8AC3E}">
        <p14:creationId xmlns:p14="http://schemas.microsoft.com/office/powerpoint/2010/main" val="2674397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8539" y="1420202"/>
            <a:ext cx="10515600" cy="1325563"/>
          </a:xfrm>
        </p:spPr>
        <p:txBody>
          <a:bodyPr/>
          <a:lstStyle/>
          <a:p>
            <a:r>
              <a:rPr lang="en-IN" dirty="0">
                <a:solidFill>
                  <a:srgbClr val="C00000"/>
                </a:solidFill>
                <a:latin typeface="Arial Rounded MT Bold" panose="020F0704030504030204" pitchFamily="34" charset="0"/>
              </a:rPr>
              <a:t>	 Rotating Platform And Fire 			  Extinguishing Mechanism</a:t>
            </a:r>
          </a:p>
        </p:txBody>
      </p:sp>
      <p:pic>
        <p:nvPicPr>
          <p:cNvPr id="5" name="Picture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429" y="3509572"/>
            <a:ext cx="2180979" cy="19472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406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8622" y="3010486"/>
            <a:ext cx="5655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ELECTRONIC AND SOFTWARE DESIGN</a:t>
            </a:r>
          </a:p>
        </p:txBody>
      </p:sp>
    </p:spTree>
    <p:extLst>
      <p:ext uri="{BB962C8B-B14F-4D97-AF65-F5344CB8AC3E}">
        <p14:creationId xmlns:p14="http://schemas.microsoft.com/office/powerpoint/2010/main" val="354429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ELECTRONIC ARCHITECTURE: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985328" y="1519069"/>
            <a:ext cx="3938954" cy="87219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12V Lead Battery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065074" y="2759272"/>
            <a:ext cx="3061447" cy="817646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bg1"/>
                </a:solidFill>
              </a:rPr>
              <a:t>Motor Drivers</a:t>
            </a:r>
          </a:p>
          <a:p>
            <a:pPr algn="ctr"/>
            <a:r>
              <a:rPr lang="en-IN" sz="1700" dirty="0">
                <a:solidFill>
                  <a:schemeClr val="bg1"/>
                </a:solidFill>
              </a:rPr>
              <a:t>(12V)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1206269" y="4328196"/>
            <a:ext cx="2779059" cy="6346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DC Powered Motors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7982295" y="4326439"/>
            <a:ext cx="1529000" cy="6346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Arduino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Mega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4807841" y="4326439"/>
            <a:ext cx="2800436" cy="6346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Servo Motors, Speakers, Encoders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9885313" y="4326439"/>
            <a:ext cx="1961031" cy="63461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</a:rPr>
              <a:t>Raspberry</a:t>
            </a:r>
          </a:p>
          <a:p>
            <a:pPr algn="ctr"/>
            <a:r>
              <a:rPr lang="en-IN" sz="1600" dirty="0">
                <a:solidFill>
                  <a:schemeClr val="bg1"/>
                </a:solidFill>
              </a:rPr>
              <a:t>Pi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7982295" y="5393266"/>
            <a:ext cx="1529000" cy="805828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PIR</a:t>
            </a:r>
          </a:p>
          <a:p>
            <a:pPr algn="ctr"/>
            <a:r>
              <a:rPr lang="en-IN" sz="1400" dirty="0">
                <a:solidFill>
                  <a:schemeClr val="bg1"/>
                </a:solidFill>
              </a:rPr>
              <a:t>Sensors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9885313" y="5393265"/>
            <a:ext cx="1961031" cy="81940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400" dirty="0">
                <a:solidFill>
                  <a:schemeClr val="bg1"/>
                </a:solidFill>
              </a:rPr>
              <a:t>Webcam, IR, Camera, Microphone</a:t>
            </a:r>
          </a:p>
        </p:txBody>
      </p:sp>
      <p:cxnSp>
        <p:nvCxnSpPr>
          <p:cNvPr id="52" name="Straight Connector 51"/>
          <p:cNvCxnSpPr/>
          <p:nvPr/>
        </p:nvCxnSpPr>
        <p:spPr>
          <a:xfrm flipH="1">
            <a:off x="2371680" y="1974881"/>
            <a:ext cx="161364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7924282" y="1957813"/>
            <a:ext cx="1138518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368905" y="3187808"/>
            <a:ext cx="1555377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9906089" y="3187808"/>
            <a:ext cx="95973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6377351" y="3187808"/>
            <a:ext cx="0" cy="99694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10865828" y="3187808"/>
            <a:ext cx="0" cy="99694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2595797" y="3596631"/>
            <a:ext cx="0" cy="58811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8746795" y="3596631"/>
            <a:ext cx="0" cy="588117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>
            <a:off x="8746795" y="4980765"/>
            <a:ext cx="0" cy="33709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>
            <a:off x="10865828" y="4961051"/>
            <a:ext cx="0" cy="33709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2376678" y="1971260"/>
            <a:ext cx="0" cy="69752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>
          <a:xfrm>
            <a:off x="9052798" y="1957813"/>
            <a:ext cx="0" cy="697525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7608277" y="2743179"/>
            <a:ext cx="2277036" cy="817645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700" dirty="0">
                <a:solidFill>
                  <a:schemeClr val="bg1"/>
                </a:solidFill>
              </a:rPr>
              <a:t>5.6V</a:t>
            </a:r>
          </a:p>
          <a:p>
            <a:pPr algn="ctr"/>
            <a:r>
              <a:rPr lang="en-IN" sz="1700" dirty="0">
                <a:solidFill>
                  <a:schemeClr val="bg1"/>
                </a:solidFill>
              </a:rPr>
              <a:t>Regulated Supply</a:t>
            </a:r>
          </a:p>
        </p:txBody>
      </p:sp>
    </p:spTree>
    <p:extLst>
      <p:ext uri="{BB962C8B-B14F-4D97-AF65-F5344CB8AC3E}">
        <p14:creationId xmlns:p14="http://schemas.microsoft.com/office/powerpoint/2010/main" val="106866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8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443752" y="4329952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DC Motor Drivers</a:t>
            </a:r>
          </a:p>
        </p:txBody>
      </p:sp>
      <p:sp>
        <p:nvSpPr>
          <p:cNvPr id="5" name="Oval 4"/>
          <p:cNvSpPr/>
          <p:nvPr/>
        </p:nvSpPr>
        <p:spPr>
          <a:xfrm>
            <a:off x="443752" y="1846728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PIR</a:t>
            </a:r>
          </a:p>
        </p:txBody>
      </p:sp>
      <p:sp>
        <p:nvSpPr>
          <p:cNvPr id="6" name="Oval 5"/>
          <p:cNvSpPr/>
          <p:nvPr/>
        </p:nvSpPr>
        <p:spPr>
          <a:xfrm>
            <a:off x="443752" y="3088340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 Encoder</a:t>
            </a:r>
          </a:p>
        </p:txBody>
      </p:sp>
      <p:sp>
        <p:nvSpPr>
          <p:cNvPr id="7" name="Oval 6"/>
          <p:cNvSpPr/>
          <p:nvPr/>
        </p:nvSpPr>
        <p:spPr>
          <a:xfrm>
            <a:off x="443752" y="605116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Gas Sensor</a:t>
            </a:r>
          </a:p>
        </p:txBody>
      </p:sp>
      <p:sp>
        <p:nvSpPr>
          <p:cNvPr id="8" name="Oval 7"/>
          <p:cNvSpPr/>
          <p:nvPr/>
        </p:nvSpPr>
        <p:spPr>
          <a:xfrm>
            <a:off x="9659470" y="605116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Wireless Joystick</a:t>
            </a:r>
          </a:p>
        </p:txBody>
      </p:sp>
      <p:sp>
        <p:nvSpPr>
          <p:cNvPr id="9" name="Oval 8"/>
          <p:cNvSpPr/>
          <p:nvPr/>
        </p:nvSpPr>
        <p:spPr>
          <a:xfrm>
            <a:off x="9659470" y="1846728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Thermal IR Camera</a:t>
            </a:r>
          </a:p>
        </p:txBody>
      </p:sp>
      <p:sp>
        <p:nvSpPr>
          <p:cNvPr id="10" name="Oval 9"/>
          <p:cNvSpPr/>
          <p:nvPr/>
        </p:nvSpPr>
        <p:spPr>
          <a:xfrm>
            <a:off x="9659470" y="3088340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>
                <a:solidFill>
                  <a:schemeClr val="bg1"/>
                </a:solidFill>
              </a:rPr>
              <a:t>Logitech C270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59470" y="4329952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Speakers</a:t>
            </a:r>
          </a:p>
        </p:txBody>
      </p:sp>
      <p:sp>
        <p:nvSpPr>
          <p:cNvPr id="12" name="Oval 11"/>
          <p:cNvSpPr/>
          <p:nvPr/>
        </p:nvSpPr>
        <p:spPr>
          <a:xfrm>
            <a:off x="9645402" y="5571564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USB mic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774141" y="1627094"/>
            <a:ext cx="2057400" cy="1093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Arduino Mega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5831541" y="4110318"/>
            <a:ext cx="2057400" cy="1093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Raspberry Pi 3B+ </a:t>
            </a:r>
          </a:p>
        </p:txBody>
      </p:sp>
      <p:cxnSp>
        <p:nvCxnSpPr>
          <p:cNvPr id="17" name="Elbow Connector 16"/>
          <p:cNvCxnSpPr>
            <a:stCxn id="7" idx="6"/>
          </p:cNvCxnSpPr>
          <p:nvPr/>
        </p:nvCxnSpPr>
        <p:spPr>
          <a:xfrm>
            <a:off x="2003612" y="1116105"/>
            <a:ext cx="1770529" cy="730623"/>
          </a:xfrm>
          <a:prstGeom prst="bent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2003612" y="2581836"/>
            <a:ext cx="1770529" cy="1017493"/>
          </a:xfrm>
          <a:prstGeom prst="bentConnector3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003612" y="2357717"/>
            <a:ext cx="177052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stCxn id="8" idx="2"/>
          </p:cNvCxnSpPr>
          <p:nvPr/>
        </p:nvCxnSpPr>
        <p:spPr>
          <a:xfrm rot="10800000" flipV="1">
            <a:off x="7101168" y="1116105"/>
            <a:ext cx="2558303" cy="2923386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/>
          <p:nvPr/>
        </p:nvCxnSpPr>
        <p:spPr>
          <a:xfrm rot="10800000" flipV="1">
            <a:off x="7888936" y="2315571"/>
            <a:ext cx="1677519" cy="1836894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 flipV="1">
            <a:off x="7888942" y="3599329"/>
            <a:ext cx="1770529" cy="1057836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rot="10800000" flipH="1">
            <a:off x="7888941" y="4840941"/>
            <a:ext cx="1770529" cy="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/>
          <p:nvPr/>
        </p:nvCxnSpPr>
        <p:spPr>
          <a:xfrm rot="10800000">
            <a:off x="7846738" y="5016349"/>
            <a:ext cx="1770529" cy="1066205"/>
          </a:xfrm>
          <a:prstGeom prst="bentConnector3">
            <a:avLst>
              <a:gd name="adj1" fmla="val 50000"/>
            </a:avLst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13" idx="2"/>
            <a:endCxn id="15" idx="1"/>
          </p:cNvCxnSpPr>
          <p:nvPr/>
        </p:nvCxnSpPr>
        <p:spPr>
          <a:xfrm rot="16200000" flipH="1">
            <a:off x="4349002" y="3174626"/>
            <a:ext cx="1936378" cy="1028700"/>
          </a:xfrm>
          <a:prstGeom prst="bentConnector2">
            <a:avLst/>
          </a:prstGeom>
          <a:ln w="1270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/>
          <p:cNvCxnSpPr/>
          <p:nvPr/>
        </p:nvCxnSpPr>
        <p:spPr>
          <a:xfrm rot="5400000">
            <a:off x="1990599" y="2777749"/>
            <a:ext cx="2120155" cy="2097741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2888876" y="756645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Gas and Smoke Level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1999131" y="1672849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Motion </a:t>
            </a:r>
          </a:p>
          <a:p>
            <a:r>
              <a:rPr lang="en-IN" dirty="0">
                <a:solidFill>
                  <a:srgbClr val="C00000"/>
                </a:solidFill>
              </a:rPr>
              <a:t>Detection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980569" y="3011764"/>
            <a:ext cx="15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Rotating Platform Position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004319" y="4297797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Velocity</a:t>
            </a:r>
          </a:p>
          <a:p>
            <a:r>
              <a:rPr lang="en-IN" dirty="0">
                <a:solidFill>
                  <a:srgbClr val="C00000"/>
                </a:solidFill>
              </a:rPr>
              <a:t>Control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7749991" y="255505"/>
            <a:ext cx="15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Angle and Velocity Command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7992033" y="1980345"/>
            <a:ext cx="15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Thermal</a:t>
            </a:r>
          </a:p>
          <a:p>
            <a:r>
              <a:rPr lang="en-IN" dirty="0">
                <a:solidFill>
                  <a:srgbClr val="C00000"/>
                </a:solidFill>
              </a:rPr>
              <a:t>Imaging</a:t>
            </a:r>
          </a:p>
          <a:p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8806240" y="4524954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Audio</a:t>
            </a:r>
          </a:p>
          <a:p>
            <a:r>
              <a:rPr lang="en-IN" dirty="0">
                <a:solidFill>
                  <a:srgbClr val="C00000"/>
                </a:solidFill>
              </a:rPr>
              <a:t>Output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8774203" y="3254082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Video</a:t>
            </a:r>
          </a:p>
          <a:p>
            <a:r>
              <a:rPr lang="en-IN" dirty="0">
                <a:solidFill>
                  <a:srgbClr val="C00000"/>
                </a:solidFill>
              </a:rPr>
              <a:t>@ 30 fps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8676318" y="5442676"/>
            <a:ext cx="1564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Surrounding Audio </a:t>
            </a:r>
          </a:p>
          <a:p>
            <a:r>
              <a:rPr lang="en-IN" dirty="0">
                <a:solidFill>
                  <a:srgbClr val="C00000"/>
                </a:solidFill>
              </a:rPr>
              <a:t>Input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271251" y="3137664"/>
            <a:ext cx="1833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err="1">
                <a:solidFill>
                  <a:srgbClr val="C00000"/>
                </a:solidFill>
              </a:rPr>
              <a:t>ROSSerial</a:t>
            </a:r>
            <a:endParaRPr lang="en-IN" dirty="0">
              <a:solidFill>
                <a:srgbClr val="C00000"/>
              </a:solidFill>
            </a:endParaRPr>
          </a:p>
          <a:p>
            <a:r>
              <a:rPr lang="en-IN" dirty="0">
                <a:solidFill>
                  <a:srgbClr val="C00000"/>
                </a:solidFill>
              </a:rPr>
              <a:t>Communication</a:t>
            </a:r>
          </a:p>
        </p:txBody>
      </p:sp>
      <p:sp>
        <p:nvSpPr>
          <p:cNvPr id="82" name="Rounded Rectangle 81"/>
          <p:cNvSpPr/>
          <p:nvPr/>
        </p:nvSpPr>
        <p:spPr>
          <a:xfrm>
            <a:off x="4453217" y="5685680"/>
            <a:ext cx="2057400" cy="1093693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Client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836209" y="284193"/>
            <a:ext cx="38335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COMMUNICATION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6525047" y="6069088"/>
            <a:ext cx="21649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Data Transmission at 5GHz</a:t>
            </a:r>
          </a:p>
        </p:txBody>
      </p:sp>
      <p:sp>
        <p:nvSpPr>
          <p:cNvPr id="68" name="Oval 67"/>
          <p:cNvSpPr/>
          <p:nvPr/>
        </p:nvSpPr>
        <p:spPr>
          <a:xfrm>
            <a:off x="439271" y="5571564"/>
            <a:ext cx="1559860" cy="1021978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</a:rPr>
              <a:t>Servo </a:t>
            </a:r>
          </a:p>
          <a:p>
            <a:pPr algn="ctr"/>
            <a:r>
              <a:rPr lang="en-IN" dirty="0">
                <a:solidFill>
                  <a:schemeClr val="bg1"/>
                </a:solidFill>
              </a:rPr>
              <a:t>Motors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6200067" y="5192239"/>
            <a:ext cx="0" cy="490040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990169" y="5478368"/>
            <a:ext cx="1564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rgbClr val="C00000"/>
                </a:solidFill>
              </a:rPr>
              <a:t>Angle</a:t>
            </a:r>
          </a:p>
          <a:p>
            <a:r>
              <a:rPr lang="en-IN" dirty="0">
                <a:solidFill>
                  <a:srgbClr val="C00000"/>
                </a:solidFill>
              </a:rPr>
              <a:t>Control</a:t>
            </a:r>
          </a:p>
        </p:txBody>
      </p:sp>
      <p:cxnSp>
        <p:nvCxnSpPr>
          <p:cNvPr id="69" name="Elbow Connector 68"/>
          <p:cNvCxnSpPr>
            <a:endCxn id="68" idx="6"/>
          </p:cNvCxnSpPr>
          <p:nvPr/>
        </p:nvCxnSpPr>
        <p:spPr>
          <a:xfrm rot="5400000">
            <a:off x="1465782" y="3299891"/>
            <a:ext cx="3316011" cy="2249312"/>
          </a:xfrm>
          <a:prstGeom prst="bentConnector2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444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70" grpId="0"/>
      <p:bldP spid="71" grpId="0"/>
      <p:bldP spid="72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 animBg="1"/>
      <p:bldP spid="90" grpId="0"/>
      <p:bldP spid="91" grpId="0"/>
      <p:bldP spid="68" grpId="0" animBg="1"/>
      <p:bldP spid="8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C00000"/>
                </a:solidFill>
              </a:rPr>
              <a:t>Thermal Imaging</a:t>
            </a:r>
          </a:p>
        </p:txBody>
      </p:sp>
      <p:pic>
        <p:nvPicPr>
          <p:cNvPr id="4" name="image29.png">
            <a:extLst>
              <a:ext uri="{FF2B5EF4-FFF2-40B4-BE49-F238E27FC236}">
                <a16:creationId xmlns:a16="http://schemas.microsoft.com/office/drawing/2014/main" id="{5D708929-1E41-4B85-A7E8-D0EED828758B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097279" y="1690688"/>
            <a:ext cx="4009293" cy="2961249"/>
          </a:xfrm>
          <a:prstGeom prst="rect">
            <a:avLst/>
          </a:prstGeom>
          <a:ln/>
        </p:spPr>
      </p:pic>
      <p:pic>
        <p:nvPicPr>
          <p:cNvPr id="5" name="image12.png">
            <a:extLst>
              <a:ext uri="{FF2B5EF4-FFF2-40B4-BE49-F238E27FC236}">
                <a16:creationId xmlns:a16="http://schemas.microsoft.com/office/drawing/2014/main" id="{E0E21494-0C99-4002-AFA9-2D14D04DDA7E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607614" y="3171312"/>
            <a:ext cx="3751141" cy="296124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4116793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pPr algn="r"/>
            <a:r>
              <a:rPr lang="en-IN" dirty="0">
                <a:solidFill>
                  <a:srgbClr val="C00000"/>
                </a:solidFill>
                <a:latin typeface="Arial Rounded MT Bold" panose="020F0704030504030204" pitchFamily="34" charset="0"/>
              </a:rPr>
              <a:t>COST ANALYSIS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64126"/>
              </p:ext>
            </p:extLst>
          </p:nvPr>
        </p:nvGraphicFramePr>
        <p:xfrm>
          <a:off x="1676400" y="1803864"/>
          <a:ext cx="8128000" cy="447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3281656377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5644079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Raspberry 3B+</a:t>
                      </a:r>
                      <a:endParaRPr lang="en-IN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2150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4681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Arduino</a:t>
                      </a:r>
                      <a:r>
                        <a:rPr lang="en-IN" baseline="0" dirty="0">
                          <a:solidFill>
                            <a:srgbClr val="C00000"/>
                          </a:solidFill>
                        </a:rPr>
                        <a:t> Mega 2560</a:t>
                      </a:r>
                      <a:endParaRPr lang="en-IN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rgbClr val="C00000"/>
                          </a:solidFill>
                        </a:rPr>
                        <a:t>850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6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Motors and Motor</a:t>
                      </a:r>
                      <a:r>
                        <a:rPr lang="en-IN" sz="2000" baseline="0" dirty="0">
                          <a:solidFill>
                            <a:schemeClr val="bg1"/>
                          </a:solidFill>
                        </a:rPr>
                        <a:t> Drivers</a:t>
                      </a:r>
                      <a:endParaRPr lang="en-IN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2000" dirty="0">
                          <a:solidFill>
                            <a:schemeClr val="bg1"/>
                          </a:solidFill>
                        </a:rPr>
                        <a:t>4350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7760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Arduino</a:t>
                      </a:r>
                      <a:r>
                        <a:rPr lang="en-IN" baseline="0" dirty="0"/>
                        <a:t> Sensors</a:t>
                      </a:r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7638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Battery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1800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052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FLIR Thermal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20000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59050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Web</a:t>
                      </a:r>
                      <a:r>
                        <a:rPr lang="en-IN" baseline="0" dirty="0"/>
                        <a:t> camera</a:t>
                      </a:r>
                      <a:endParaRPr lang="en-IN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1500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96914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Speakers,</a:t>
                      </a:r>
                      <a:r>
                        <a:rPr lang="en-IN" baseline="0" dirty="0"/>
                        <a:t> Mic and </a:t>
                      </a:r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870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3168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Mechanical</a:t>
                      </a:r>
                      <a:r>
                        <a:rPr lang="en-IN" baseline="0" dirty="0">
                          <a:solidFill>
                            <a:schemeClr val="bg1"/>
                          </a:solidFill>
                        </a:rPr>
                        <a:t> Costs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10385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104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Fire</a:t>
                      </a:r>
                      <a:r>
                        <a:rPr lang="en-IN" baseline="0" dirty="0"/>
                        <a:t> Extinguishing Equipment </a:t>
                      </a:r>
                      <a:endParaRPr lang="en-IN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3500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69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Fire Safety</a:t>
                      </a:r>
                      <a:r>
                        <a:rPr lang="en-IN" baseline="0" dirty="0">
                          <a:solidFill>
                            <a:schemeClr val="bg1"/>
                          </a:solidFill>
                        </a:rPr>
                        <a:t> Equipment</a:t>
                      </a:r>
                      <a:endParaRPr lang="en-IN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1750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371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dirty="0"/>
                        <a:t>Other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dirty="0"/>
                        <a:t>4153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139251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77243" y="1195754"/>
            <a:ext cx="55567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Arial" panose="020B0604020202020204" pitchFamily="34" charset="0"/>
                <a:cs typeface="Arial" panose="020B0604020202020204" pitchFamily="34" charset="0"/>
              </a:rPr>
              <a:t>Total Cost = 49925</a:t>
            </a:r>
          </a:p>
        </p:txBody>
      </p:sp>
    </p:spTree>
    <p:extLst>
      <p:ext uri="{BB962C8B-B14F-4D97-AF65-F5344CB8AC3E}">
        <p14:creationId xmlns:p14="http://schemas.microsoft.com/office/powerpoint/2010/main" val="94411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IN" dirty="0">
                <a:solidFill>
                  <a:srgbClr val="C00000"/>
                </a:solidFill>
              </a:rPr>
              <a:t>FUTURE OF SAFFV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044640421"/>
              </p:ext>
            </p:extLst>
          </p:nvPr>
        </p:nvGraphicFramePr>
        <p:xfrm>
          <a:off x="942788" y="86758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0743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6CAC67-5322-414F-861C-C34AD8B86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graphicEl>
                                              <a:dgm id="{806CAC67-5322-414F-861C-C34AD8B8619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graphicEl>
                                              <a:dgm id="{806CAC67-5322-414F-861C-C34AD8B86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graphicEl>
                                              <a:dgm id="{806CAC67-5322-414F-861C-C34AD8B86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6615645-0011-4D90-817F-BA4DF8979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>
                                            <p:graphicEl>
                                              <a:dgm id="{86615645-0011-4D90-817F-BA4DF8979B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>
                                            <p:graphicEl>
                                              <a:dgm id="{86615645-0011-4D90-817F-BA4DF8979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graphicEl>
                                              <a:dgm id="{86615645-0011-4D90-817F-BA4DF8979B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21920FF-44A1-4FEF-85DF-8FF3E22A2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>
                                            <p:graphicEl>
                                              <a:dgm id="{C21920FF-44A1-4FEF-85DF-8FF3E22A26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>
                                            <p:graphicEl>
                                              <a:dgm id="{C21920FF-44A1-4FEF-85DF-8FF3E22A2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>
                                            <p:graphicEl>
                                              <a:dgm id="{C21920FF-44A1-4FEF-85DF-8FF3E22A26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7E688C1-51E7-47DD-9DE9-8A761A7CC0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graphicEl>
                                              <a:dgm id="{57E688C1-51E7-47DD-9DE9-8A761A7CC0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">
                                            <p:graphicEl>
                                              <a:dgm id="{57E688C1-51E7-47DD-9DE9-8A761A7CC0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>
                                            <p:graphicEl>
                                              <a:dgm id="{57E688C1-51E7-47DD-9DE9-8A761A7CC0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0D2CD7E-916F-42E1-BED1-3FEF350FD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>
                                            <p:graphicEl>
                                              <a:dgm id="{D0D2CD7E-916F-42E1-BED1-3FEF350FDC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graphicEl>
                                              <a:dgm id="{D0D2CD7E-916F-42E1-BED1-3FEF350FD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graphicEl>
                                              <a:dgm id="{D0D2CD7E-916F-42E1-BED1-3FEF350FDC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8583B43-A266-4C5D-B0BD-7E4BDCF80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">
                                            <p:graphicEl>
                                              <a:dgm id="{C8583B43-A266-4C5D-B0BD-7E4BDCF802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graphicEl>
                                              <a:dgm id="{C8583B43-A266-4C5D-B0BD-7E4BDCF80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graphicEl>
                                              <a:dgm id="{C8583B43-A266-4C5D-B0BD-7E4BDCF802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Dgm bld="one"/>
        </p:bldSub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389" y="2637678"/>
            <a:ext cx="10515600" cy="1325563"/>
          </a:xfrm>
        </p:spPr>
        <p:txBody>
          <a:bodyPr/>
          <a:lstStyle/>
          <a:p>
            <a:pPr algn="ctr"/>
            <a:r>
              <a:rPr lang="en-IN" dirty="0">
                <a:solidFill>
                  <a:srgbClr val="C0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82843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FIRE</a:t>
            </a:r>
            <a:r>
              <a:rPr lang="en-IN" dirty="0"/>
              <a:t> </a:t>
            </a:r>
            <a:r>
              <a:rPr lang="en-IN" dirty="0">
                <a:solidFill>
                  <a:srgbClr val="808080"/>
                </a:solidFill>
              </a:rPr>
              <a:t>and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FIREFIGHTERS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6413" y="2614612"/>
            <a:ext cx="4496234" cy="2697741"/>
          </a:xfrm>
        </p:spPr>
      </p:pic>
      <p:pic>
        <p:nvPicPr>
          <p:cNvPr id="1026" name="Picture 2" descr="Image result for firefighter injury">
            <a:extLst>
              <a:ext uri="{FF2B5EF4-FFF2-40B4-BE49-F238E27FC236}">
                <a16:creationId xmlns:a16="http://schemas.microsoft.com/office/drawing/2014/main" id="{4EE991C3-61A4-4E5B-93A3-13231A44C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85" y="1563041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firefighter injury">
            <a:extLst>
              <a:ext uri="{FF2B5EF4-FFF2-40B4-BE49-F238E27FC236}">
                <a16:creationId xmlns:a16="http://schemas.microsoft.com/office/drawing/2014/main" id="{9FE0D55B-5A5C-490F-A7FC-F429537D2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15633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irefighter injury">
            <a:extLst>
              <a:ext uri="{FF2B5EF4-FFF2-40B4-BE49-F238E27FC236}">
                <a16:creationId xmlns:a16="http://schemas.microsoft.com/office/drawing/2014/main" id="{C187AF7D-D159-462F-96C1-1C3EBEA82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635794"/>
            <a:ext cx="2981325" cy="153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firefighter injury">
            <a:extLst>
              <a:ext uri="{FF2B5EF4-FFF2-40B4-BE49-F238E27FC236}">
                <a16:creationId xmlns:a16="http://schemas.microsoft.com/office/drawing/2014/main" id="{084350CB-3C6D-40F9-8F00-0E612F970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885" y="4020348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925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88" y="541152"/>
            <a:ext cx="8169815" cy="5775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46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agon 13"/>
          <p:cNvSpPr/>
          <p:nvPr/>
        </p:nvSpPr>
        <p:spPr>
          <a:xfrm>
            <a:off x="3400781" y="3556782"/>
            <a:ext cx="3203772" cy="269249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Lack of Communication Systems</a:t>
            </a:r>
          </a:p>
        </p:txBody>
      </p:sp>
      <p:sp>
        <p:nvSpPr>
          <p:cNvPr id="17" name="Hexagon 16"/>
          <p:cNvSpPr/>
          <p:nvPr/>
        </p:nvSpPr>
        <p:spPr>
          <a:xfrm>
            <a:off x="3400781" y="177032"/>
            <a:ext cx="3204000" cy="269280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Costly</a:t>
            </a:r>
          </a:p>
        </p:txBody>
      </p:sp>
      <p:sp>
        <p:nvSpPr>
          <p:cNvPr id="18" name="Hexagon 17"/>
          <p:cNvSpPr/>
          <p:nvPr/>
        </p:nvSpPr>
        <p:spPr>
          <a:xfrm>
            <a:off x="196781" y="1789382"/>
            <a:ext cx="3204000" cy="269280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Bulky</a:t>
            </a:r>
            <a:r>
              <a:rPr lang="en-IN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Hexagon 18"/>
          <p:cNvSpPr/>
          <p:nvPr/>
        </p:nvSpPr>
        <p:spPr>
          <a:xfrm>
            <a:off x="6604781" y="1789382"/>
            <a:ext cx="3052800" cy="2692800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Human Aid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60455" y="177032"/>
            <a:ext cx="4107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3200" b="1" dirty="0">
                <a:solidFill>
                  <a:srgbClr val="C00000"/>
                </a:solidFill>
                <a:latin typeface="Arial Rounded MT Bold" panose="020F0704030504030204" pitchFamily="34" charset="0"/>
              </a:rPr>
              <a:t>EXISTING SOLUTIONS</a:t>
            </a:r>
          </a:p>
        </p:txBody>
      </p:sp>
    </p:spTree>
    <p:extLst>
      <p:ext uri="{BB962C8B-B14F-4D97-AF65-F5344CB8AC3E}">
        <p14:creationId xmlns:p14="http://schemas.microsoft.com/office/powerpoint/2010/main" val="394192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8" grpId="0" animBg="1"/>
      <p:bldP spid="19" grpId="0" animBg="1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6740" y="703385"/>
            <a:ext cx="3316574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42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00332" y="323558"/>
            <a:ext cx="3066757" cy="9425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200" dirty="0">
                <a:solidFill>
                  <a:srgbClr val="C00000"/>
                </a:solidFill>
              </a:rPr>
              <a:t>S</a:t>
            </a:r>
            <a:r>
              <a:rPr lang="en-IN" sz="4400" dirty="0">
                <a:solidFill>
                  <a:srgbClr val="808080"/>
                </a:solidFill>
              </a:rPr>
              <a:t>emi</a:t>
            </a:r>
            <a:endParaRPr lang="en-IN" sz="4400" dirty="0"/>
          </a:p>
        </p:txBody>
      </p:sp>
      <p:sp>
        <p:nvSpPr>
          <p:cNvPr id="10" name="Rectangle 9"/>
          <p:cNvSpPr/>
          <p:nvPr/>
        </p:nvSpPr>
        <p:spPr>
          <a:xfrm>
            <a:off x="900332" y="1674056"/>
            <a:ext cx="4923693" cy="9425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rgbClr val="C00000"/>
                </a:solidFill>
              </a:rPr>
              <a:t>A</a:t>
            </a:r>
            <a:r>
              <a:rPr lang="en-IN" sz="4400" dirty="0">
                <a:solidFill>
                  <a:srgbClr val="808080"/>
                </a:solidFill>
              </a:rPr>
              <a:t>utonomous</a:t>
            </a:r>
            <a:endParaRPr lang="en-IN" sz="4400" dirty="0">
              <a:solidFill>
                <a:srgbClr val="B2B2B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00329" y="3024554"/>
            <a:ext cx="3066757" cy="9425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300" dirty="0">
                <a:solidFill>
                  <a:srgbClr val="C00000"/>
                </a:solidFill>
              </a:rPr>
              <a:t>F</a:t>
            </a:r>
            <a:r>
              <a:rPr lang="en-IN" sz="4400" dirty="0">
                <a:solidFill>
                  <a:srgbClr val="808080"/>
                </a:solidFill>
              </a:rPr>
              <a:t>ire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00331" y="4375052"/>
            <a:ext cx="3066757" cy="9425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6300" dirty="0">
                <a:solidFill>
                  <a:srgbClr val="C00000"/>
                </a:solidFill>
              </a:rPr>
              <a:t>F</a:t>
            </a:r>
            <a:r>
              <a:rPr lang="en-IN" sz="4400" dirty="0">
                <a:solidFill>
                  <a:srgbClr val="808080"/>
                </a:solidFill>
              </a:rPr>
              <a:t>ighting</a:t>
            </a:r>
            <a:endParaRPr lang="en-IN" dirty="0">
              <a:solidFill>
                <a:srgbClr val="80808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00330" y="5725550"/>
            <a:ext cx="3066757" cy="942535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N" sz="5400" dirty="0">
                <a:solidFill>
                  <a:srgbClr val="C00000"/>
                </a:solidFill>
              </a:rPr>
              <a:t>V</a:t>
            </a:r>
            <a:r>
              <a:rPr lang="en-IN" sz="4400" dirty="0">
                <a:solidFill>
                  <a:srgbClr val="808080"/>
                </a:solidFill>
              </a:rPr>
              <a:t>ehicle</a:t>
            </a:r>
          </a:p>
        </p:txBody>
      </p:sp>
    </p:spTree>
    <p:extLst>
      <p:ext uri="{BB962C8B-B14F-4D97-AF65-F5344CB8AC3E}">
        <p14:creationId xmlns:p14="http://schemas.microsoft.com/office/powerpoint/2010/main" val="35924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038622" y="3010486"/>
            <a:ext cx="5655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solidFill>
                  <a:srgbClr val="C00000"/>
                </a:solidFill>
                <a:latin typeface="Arial Rounded MT Bold" panose="020F0704030504030204" pitchFamily="34" charset="0"/>
              </a:rPr>
              <a:t>SALIENT  FEATURES</a:t>
            </a:r>
          </a:p>
        </p:txBody>
      </p:sp>
    </p:spTree>
    <p:extLst>
      <p:ext uri="{BB962C8B-B14F-4D97-AF65-F5344CB8AC3E}">
        <p14:creationId xmlns:p14="http://schemas.microsoft.com/office/powerpoint/2010/main" val="210518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/>
          <p:nvPr/>
        </p:nvSpPr>
        <p:spPr>
          <a:xfrm>
            <a:off x="4605200" y="2198683"/>
            <a:ext cx="2536124" cy="21863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SAFFV</a:t>
            </a:r>
          </a:p>
        </p:txBody>
      </p:sp>
      <p:sp>
        <p:nvSpPr>
          <p:cNvPr id="6" name="Hexagon 5"/>
          <p:cNvSpPr/>
          <p:nvPr/>
        </p:nvSpPr>
        <p:spPr>
          <a:xfrm>
            <a:off x="300624" y="2447777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Type A B C</a:t>
            </a:r>
          </a:p>
          <a:p>
            <a:pPr algn="ctr"/>
            <a:r>
              <a:rPr lang="en-IN" dirty="0"/>
              <a:t>Fire Treatment </a:t>
            </a:r>
          </a:p>
        </p:txBody>
      </p:sp>
      <p:sp>
        <p:nvSpPr>
          <p:cNvPr id="7" name="Hexagon 6"/>
          <p:cNvSpPr/>
          <p:nvPr/>
        </p:nvSpPr>
        <p:spPr>
          <a:xfrm>
            <a:off x="7410864" y="1446061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Fire Safety Equipment</a:t>
            </a:r>
          </a:p>
        </p:txBody>
      </p:sp>
      <p:sp>
        <p:nvSpPr>
          <p:cNvPr id="8" name="Hexagon 7"/>
          <p:cNvSpPr/>
          <p:nvPr/>
        </p:nvSpPr>
        <p:spPr>
          <a:xfrm>
            <a:off x="2366184" y="1446061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All Terrain Traversal</a:t>
            </a:r>
          </a:p>
        </p:txBody>
      </p:sp>
      <p:sp>
        <p:nvSpPr>
          <p:cNvPr id="9" name="Hexagon 8"/>
          <p:cNvSpPr/>
          <p:nvPr/>
        </p:nvSpPr>
        <p:spPr>
          <a:xfrm>
            <a:off x="7410864" y="3449495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Wireless Control</a:t>
            </a:r>
          </a:p>
        </p:txBody>
      </p:sp>
      <p:sp>
        <p:nvSpPr>
          <p:cNvPr id="10" name="Hexagon 9"/>
          <p:cNvSpPr/>
          <p:nvPr/>
        </p:nvSpPr>
        <p:spPr>
          <a:xfrm>
            <a:off x="9471360" y="2447777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Thermal</a:t>
            </a:r>
          </a:p>
          <a:p>
            <a:pPr algn="ctr"/>
            <a:r>
              <a:rPr lang="en-IN" dirty="0"/>
              <a:t>Imaging</a:t>
            </a:r>
          </a:p>
        </p:txBody>
      </p:sp>
      <p:sp>
        <p:nvSpPr>
          <p:cNvPr id="11" name="Hexagon 10"/>
          <p:cNvSpPr/>
          <p:nvPr/>
        </p:nvSpPr>
        <p:spPr>
          <a:xfrm>
            <a:off x="2366184" y="3449495"/>
            <a:ext cx="1958224" cy="1688124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Audio </a:t>
            </a:r>
          </a:p>
          <a:p>
            <a:pPr algn="ctr"/>
            <a:r>
              <a:rPr lang="en-IN" dirty="0"/>
              <a:t>Assistance </a:t>
            </a:r>
          </a:p>
        </p:txBody>
      </p:sp>
    </p:spTree>
    <p:extLst>
      <p:ext uri="{BB962C8B-B14F-4D97-AF65-F5344CB8AC3E}">
        <p14:creationId xmlns:p14="http://schemas.microsoft.com/office/powerpoint/2010/main" val="1361091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1709</TotalTime>
  <Words>273</Words>
  <Application>Microsoft Office PowerPoint</Application>
  <PresentationFormat>Widescreen</PresentationFormat>
  <Paragraphs>123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Arial Rounded MT Bold</vt:lpstr>
      <vt:lpstr>Calibri</vt:lpstr>
      <vt:lpstr>Calibri Light</vt:lpstr>
      <vt:lpstr>Lucida Sans Unicode</vt:lpstr>
      <vt:lpstr>Times New Roman</vt:lpstr>
      <vt:lpstr>Office Theme</vt:lpstr>
      <vt:lpstr>PowerPoint Presentation</vt:lpstr>
      <vt:lpstr>FIRE: The Hot Disaster  </vt:lpstr>
      <vt:lpstr>FIRE and FIREFIGHTERS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  Structural Analysis</vt:lpstr>
      <vt:lpstr>PowerPoint Presentation</vt:lpstr>
      <vt:lpstr>PowerPoint Presentation</vt:lpstr>
      <vt:lpstr>PowerPoint Presentation</vt:lpstr>
      <vt:lpstr>      Thermal Analysis</vt:lpstr>
      <vt:lpstr>PowerPoint Presentation</vt:lpstr>
      <vt:lpstr>PowerPoint Presentation</vt:lpstr>
      <vt:lpstr>PowerPoint Presentation</vt:lpstr>
      <vt:lpstr>      Drive Mechanism</vt:lpstr>
      <vt:lpstr>PowerPoint Presentation</vt:lpstr>
      <vt:lpstr>  Rotating Platform And Fire      Extinguishing Mechanism</vt:lpstr>
      <vt:lpstr>PowerPoint Presentation</vt:lpstr>
      <vt:lpstr>ELECTRONIC ARCHITECTURE:</vt:lpstr>
      <vt:lpstr>PowerPoint Presentation</vt:lpstr>
      <vt:lpstr>Thermal Imaging</vt:lpstr>
      <vt:lpstr>COST ANALYSIS</vt:lpstr>
      <vt:lpstr>FUTURE OF SAFFV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Saumya Shandilya</dc:creator>
  <cp:lastModifiedBy>Kalash Nibjiya</cp:lastModifiedBy>
  <cp:revision>75</cp:revision>
  <dcterms:created xsi:type="dcterms:W3CDTF">2019-04-05T06:09:26Z</dcterms:created>
  <dcterms:modified xsi:type="dcterms:W3CDTF">2019-04-07T02:50:56Z</dcterms:modified>
</cp:coreProperties>
</file>